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302" r:id="rId3"/>
    <p:sldId id="301" r:id="rId4"/>
    <p:sldId id="307" r:id="rId5"/>
    <p:sldId id="306" r:id="rId6"/>
    <p:sldId id="280" r:id="rId7"/>
  </p:sldIdLst>
  <p:sldSz cx="9144000" cy="5143500" type="screen16x9"/>
  <p:notesSz cx="6858000" cy="9144000"/>
  <p:embeddedFontLst>
    <p:embeddedFont>
      <p:font typeface="서울한강 장체M" panose="02020603020101020101" pitchFamily="18" charset="-127"/>
      <p:regular r:id="rId9"/>
    </p:embeddedFont>
    <p:embeddedFont>
      <p:font typeface="서울한강 장체B" panose="02020603020101020101" pitchFamily="18" charset="-127"/>
      <p:regular r:id="rId10"/>
    </p:embeddedFont>
    <p:embeddedFont>
      <p:font typeface="서울한강 장체EB" panose="02020603020101020101" pitchFamily="18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서울한강 장체BL" panose="02020603020101020101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99CC"/>
    <a:srgbClr val="FFCCFF"/>
    <a:srgbClr val="ADBCC3"/>
    <a:srgbClr val="ED7D31"/>
    <a:srgbClr val="F0F0F0"/>
    <a:srgbClr val="E00868"/>
    <a:srgbClr val="FF6699"/>
    <a:srgbClr val="FF0066"/>
    <a:srgbClr val="F0D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20" autoAdjust="0"/>
    <p:restoredTop sz="83436" autoAdjust="0"/>
  </p:normalViewPr>
  <p:slideViewPr>
    <p:cSldViewPr>
      <p:cViewPr>
        <p:scale>
          <a:sx n="90" d="100"/>
          <a:sy n="90" d="100"/>
        </p:scale>
        <p:origin x="-1536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0" d="100"/>
          <a:sy n="50" d="100"/>
        </p:scale>
        <p:origin x="-2760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hdphoto1.wdp>
</file>

<file path=ppt/media/image1.jpe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71634-8475-469E-9C9C-C30064C50F8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D7483-69EB-4418-A6B6-6020BC1BC4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767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Hi my name is Sung-ho Yun </a:t>
            </a:r>
          </a:p>
          <a:p>
            <a:r>
              <a:rPr lang="en-US" altLang="ko-KR" dirty="0" smtClean="0"/>
              <a:t>I’m charge of the </a:t>
            </a:r>
            <a:r>
              <a:rPr lang="en-US" altLang="ko-KR" dirty="0" err="1" smtClean="0"/>
              <a:t>presentaion</a:t>
            </a:r>
            <a:r>
              <a:rPr lang="en-US" altLang="ko-KR" dirty="0" smtClean="0"/>
              <a:t> by the team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smtClean="0"/>
              <a:t>From now on, </a:t>
            </a:r>
            <a:r>
              <a:rPr lang="en-US" altLang="ko-KR" dirty="0" err="1" smtClean="0"/>
              <a:t>i'll</a:t>
            </a:r>
            <a:r>
              <a:rPr lang="en-US" altLang="ko-KR" dirty="0" smtClean="0"/>
              <a:t> start presentation about our</a:t>
            </a:r>
            <a:r>
              <a:rPr lang="en-US" altLang="ko-KR" baseline="0" dirty="0" smtClean="0"/>
              <a:t> topic</a:t>
            </a:r>
            <a:endParaRPr lang="en-US" altLang="ko-KR" dirty="0" smtClean="0"/>
          </a:p>
          <a:p>
            <a:r>
              <a:rPr lang="en-US" altLang="ko-KR" dirty="0" smtClean="0"/>
              <a:t>Our</a:t>
            </a:r>
            <a:r>
              <a:rPr lang="en-US" altLang="ko-KR" baseline="0" dirty="0" smtClean="0"/>
              <a:t> topic is find trails system for avoid fine dust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476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First</a:t>
            </a:r>
            <a:r>
              <a:rPr lang="en-US" altLang="ko-KR" baseline="0" dirty="0" smtClean="0"/>
              <a:t> I will explain the development motive.</a:t>
            </a:r>
            <a:endParaRPr lang="en-US" altLang="ko-KR" dirty="0" smtClean="0"/>
          </a:p>
          <a:p>
            <a:r>
              <a:rPr lang="en-US" altLang="ko-KR" dirty="0" smtClean="0"/>
              <a:t>Walking has a enormous positive effect on our bodies.</a:t>
            </a:r>
          </a:p>
          <a:p>
            <a:r>
              <a:rPr lang="en-US" altLang="ko-KR" dirty="0" smtClean="0"/>
              <a:t>First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reduces the risk of obesity, diabetes, depression, cancer.</a:t>
            </a:r>
          </a:p>
          <a:p>
            <a:r>
              <a:rPr lang="en-US" altLang="ko-KR" dirty="0" smtClean="0"/>
              <a:t>According to the researchers, maintaining a habit of walking for 30 minutes in every day that will significantly reduce the risk of obesity, diabetes and depression.</a:t>
            </a:r>
          </a:p>
          <a:p>
            <a:r>
              <a:rPr lang="en-US" altLang="ko-KR" dirty="0" smtClean="0"/>
              <a:t>Second  is more Creative</a:t>
            </a:r>
          </a:p>
          <a:p>
            <a:r>
              <a:rPr lang="en-US" altLang="ko-KR" dirty="0" smtClean="0"/>
              <a:t>according the research of Stanford University</a:t>
            </a:r>
          </a:p>
          <a:p>
            <a:r>
              <a:rPr lang="en-US" altLang="ko-KR" dirty="0" smtClean="0"/>
              <a:t>People are more creative when walking than sitting</a:t>
            </a:r>
          </a:p>
          <a:p>
            <a:r>
              <a:rPr lang="en-US" altLang="ko-KR" dirty="0" smtClean="0"/>
              <a:t>Third </a:t>
            </a:r>
            <a:r>
              <a:rPr lang="en-US" altLang="ko-KR" dirty="0" smtClean="0"/>
              <a:t>strengthens the body's immune function and helps the wound heal quickly.</a:t>
            </a:r>
          </a:p>
          <a:p>
            <a:r>
              <a:rPr lang="en-US" altLang="ko-KR" dirty="0" smtClean="0"/>
              <a:t>Fourth </a:t>
            </a:r>
            <a:r>
              <a:rPr lang="en-US" altLang="ko-KR" dirty="0" smtClean="0"/>
              <a:t>Walking provides energy to the brain, that helps prevent brain degeneration</a:t>
            </a:r>
          </a:p>
          <a:p>
            <a:r>
              <a:rPr lang="en-US" altLang="ko-KR" dirty="0" smtClean="0"/>
              <a:t>So can be</a:t>
            </a:r>
            <a:r>
              <a:rPr lang="en-US" altLang="ko-KR" baseline="0" dirty="0" smtClean="0"/>
              <a:t> prevented dementia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235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But we can’t go out</a:t>
            </a:r>
            <a:r>
              <a:rPr lang="en-US" altLang="ko-KR" baseline="0" dirty="0" smtClean="0"/>
              <a:t> for walking because </a:t>
            </a:r>
            <a:r>
              <a:rPr lang="en-US" altLang="ko-KR" baseline="0" dirty="0" err="1" smtClean="0"/>
              <a:t>korea’s</a:t>
            </a:r>
            <a:r>
              <a:rPr lang="en-US" altLang="ko-KR" baseline="0" dirty="0" smtClean="0"/>
              <a:t> air status is bad</a:t>
            </a:r>
            <a:endParaRPr lang="en-US" altLang="ko-KR" dirty="0" smtClean="0"/>
          </a:p>
          <a:p>
            <a:r>
              <a:rPr lang="en-US" altLang="ko-KR" dirty="0" smtClean="0"/>
              <a:t>According to the Air Visual, that is the world's air pollution status monitoring Organization, </a:t>
            </a:r>
          </a:p>
          <a:p>
            <a:r>
              <a:rPr lang="en-US" altLang="ko-KR" dirty="0" smtClean="0"/>
              <a:t>That Organization’s announcement is Seoul's Air Quality Index (AQI) was 179 that is world’s second</a:t>
            </a:r>
            <a:r>
              <a:rPr lang="en-US" altLang="ko-KR" baseline="0" dirty="0" smtClean="0"/>
              <a:t> worst air quality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587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If</a:t>
            </a:r>
            <a:r>
              <a:rPr lang="en-US" altLang="ko-KR" baseline="0" dirty="0" smtClean="0"/>
              <a:t> you walking in fine dust environment at 60 minutes that is negative effect equals secondhand smoke at 84 minutes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5873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So we’ll </a:t>
            </a:r>
            <a:r>
              <a:rPr lang="en-US" altLang="ko-KR" dirty="0" err="1" smtClean="0"/>
              <a:t>ues</a:t>
            </a:r>
            <a:r>
              <a:rPr lang="en-US" altLang="ko-KR" baseline="0" dirty="0" smtClean="0"/>
              <a:t> Mobile Urban Sensing Dataset in Daegu </a:t>
            </a:r>
          </a:p>
          <a:p>
            <a:r>
              <a:rPr lang="en-US" altLang="ko-KR" baseline="0" dirty="0" smtClean="0"/>
              <a:t>And use Mapping Algorithm system </a:t>
            </a:r>
          </a:p>
          <a:p>
            <a:r>
              <a:rPr lang="en-US" altLang="ko-KR" dirty="0" smtClean="0"/>
              <a:t>We will provide the best trails.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587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bg1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25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087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44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503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71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984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96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3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3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01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75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996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5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3" y="204794"/>
            <a:ext cx="5111751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78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900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9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78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98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4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861D8-6508-491B-8C2C-F8B1F60BE4BB}" type="datetimeFigureOut">
              <a:rPr lang="ko-KR" altLang="en-US" smtClean="0"/>
              <a:t>2017-11-17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77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354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82" indent="-342882" algn="l" defTabSz="914354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13" indent="-285737" algn="l" defTabSz="914354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1619672" y="1743660"/>
            <a:ext cx="6048672" cy="1571137"/>
            <a:chOff x="2986132" y="1902486"/>
            <a:chExt cx="3761184" cy="976448"/>
          </a:xfrm>
        </p:grpSpPr>
        <p:sp>
          <p:nvSpPr>
            <p:cNvPr id="4" name="TextBox 3"/>
            <p:cNvSpPr txBox="1"/>
            <p:nvPr/>
          </p:nvSpPr>
          <p:spPr>
            <a:xfrm>
              <a:off x="3321318" y="1902486"/>
              <a:ext cx="2433061" cy="2104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서울한강 장체EB" panose="02020603020101020101" pitchFamily="18" charset="-127"/>
                  <a:ea typeface="서울한강 장체EB" panose="02020603020101020101" pitchFamily="18" charset="-127"/>
                </a:rPr>
                <a:t>IoT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서울한강 장체EB" panose="02020603020101020101" pitchFamily="18" charset="-127"/>
                  <a:ea typeface="서울한강 장체EB" panose="02020603020101020101" pitchFamily="18" charset="-127"/>
                </a:rPr>
                <a:t> Data Alchemist </a:t>
              </a:r>
              <a:r>
                <a:rPr lang="en-US" altLang="ko-KR" sz="16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서울한강 장체EB" panose="02020603020101020101" pitchFamily="18" charset="-127"/>
                  <a:ea typeface="서울한강 장체EB" panose="02020603020101020101" pitchFamily="18" charset="-127"/>
                </a:rPr>
                <a:t>Hackaton</a:t>
              </a:r>
              <a:endPara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00868"/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986132" y="2178174"/>
              <a:ext cx="3761184" cy="43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서울한강 장체EB" panose="02020603020101020101" pitchFamily="18" charset="-127"/>
                  <a:ea typeface="서울한강 장체EB" panose="02020603020101020101" pitchFamily="18" charset="-127"/>
                </a:rPr>
                <a:t>미세먼지를 </a:t>
              </a:r>
              <a:r>
                <a:rPr lang="ko-KR" altLang="en-US" sz="24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서울한강 장체EB" panose="02020603020101020101" pitchFamily="18" charset="-127"/>
                  <a:ea typeface="서울한강 장체EB" panose="02020603020101020101" pitchFamily="18" charset="-127"/>
                </a:rPr>
                <a:t>피할수</a:t>
              </a:r>
              <a:r>
                <a:rPr lang="ko-KR" altLang="en-US" sz="2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서울한강 장체EB" panose="02020603020101020101" pitchFamily="18" charset="-127"/>
                  <a:ea typeface="서울한강 장체EB" panose="02020603020101020101" pitchFamily="18" charset="-127"/>
                </a:rPr>
                <a:t> 있는 산책로 찾기 시스템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endParaRPr>
            </a:p>
            <a:p>
              <a:pPr algn="ctr"/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서울한강 장체EB" panose="02020603020101020101" pitchFamily="18" charset="-127"/>
                  <a:ea typeface="서울한강 장체EB" panose="02020603020101020101" pitchFamily="18" charset="-127"/>
                </a:rPr>
                <a:t>Find trails system </a:t>
              </a: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서울한강 장체EB" panose="02020603020101020101" pitchFamily="18" charset="-127"/>
                  <a:ea typeface="서울한강 장체EB" panose="02020603020101020101" pitchFamily="18" charset="-127"/>
                </a:rPr>
                <a:t>for avoid fine dust</a:t>
              </a:r>
              <a:endPara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305740" y="2156402"/>
              <a:ext cx="2057671" cy="0"/>
            </a:xfrm>
            <a:prstGeom prst="line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>
            <a:xfrm>
              <a:off x="3380522" y="2156402"/>
              <a:ext cx="925218" cy="0"/>
            </a:xfrm>
            <a:prstGeom prst="line">
              <a:avLst/>
            </a:prstGeom>
            <a:ln w="57150">
              <a:solidFill>
                <a:srgbClr val="E008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>
              <a:off x="3391181" y="2694574"/>
              <a:ext cx="2057671" cy="0"/>
            </a:xfrm>
            <a:prstGeom prst="line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5447719" y="2694574"/>
              <a:ext cx="925218" cy="0"/>
            </a:xfrm>
            <a:prstGeom prst="line">
              <a:avLst/>
            </a:prstGeom>
            <a:ln w="57150">
              <a:solidFill>
                <a:srgbClr val="E008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098573" y="2716346"/>
              <a:ext cx="1274365" cy="162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서울한강 장체EB" panose="02020603020101020101" pitchFamily="18" charset="-127"/>
                  <a:ea typeface="서울한강 장체EB" panose="02020603020101020101" pitchFamily="18" charset="-127"/>
                </a:rPr>
                <a:t>TEAM </a:t>
              </a:r>
              <a:r>
                <a:rPr lang="en-US" altLang="ko-KR" sz="1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서울한강 장체EB" panose="02020603020101020101" pitchFamily="18" charset="-127"/>
                  <a:ea typeface="서울한강 장체EB" panose="02020603020101020101" pitchFamily="18" charset="-127"/>
                </a:rPr>
                <a:t>NUGABAR</a:t>
              </a:r>
              <a:endParaRPr lang="ko-KR" altLang="en-US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06041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76536" y="258522"/>
            <a:ext cx="7949399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-450520" y="403202"/>
            <a:ext cx="16956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Develop Motive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918771" y="140817"/>
            <a:ext cx="45719" cy="27067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812373" y="79934"/>
            <a:ext cx="16936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rPr>
              <a:t>2017 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rPr>
              <a:t>창의적 종합설계 경진대회</a:t>
            </a:r>
            <a:endParaRPr lang="ko-KR" altLang="en-US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서울한강 장체EB" panose="02020603020101020101" pitchFamily="18" charset="-127"/>
              <a:ea typeface="서울한강 장체EB" panose="02020603020101020101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845034" y="259090"/>
            <a:ext cx="1350705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8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19" y="1347614"/>
            <a:ext cx="4591572" cy="2584885"/>
          </a:xfrm>
          <a:prstGeom prst="rect">
            <a:avLst/>
          </a:prstGeom>
        </p:spPr>
      </p:pic>
      <p:cxnSp>
        <p:nvCxnSpPr>
          <p:cNvPr id="17" name="직선 연결선 16"/>
          <p:cNvCxnSpPr/>
          <p:nvPr/>
        </p:nvCxnSpPr>
        <p:spPr>
          <a:xfrm>
            <a:off x="5569277" y="1689452"/>
            <a:ext cx="0" cy="2243047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/>
          <p:cNvSpPr/>
          <p:nvPr/>
        </p:nvSpPr>
        <p:spPr>
          <a:xfrm>
            <a:off x="5792129" y="1779462"/>
            <a:ext cx="112019" cy="11201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5724128" y="1689452"/>
            <a:ext cx="42484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400"/>
              </a:lnSpc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   </a:t>
            </a:r>
          </a:p>
          <a:p>
            <a:pPr marL="171450" indent="-171450">
              <a:lnSpc>
                <a:spcPct val="250000"/>
              </a:lnSpc>
              <a:buFontTx/>
              <a:buChar char="-"/>
            </a:pP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Obesity, diabetes, depression, cancer risk </a:t>
            </a: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falls</a:t>
            </a:r>
          </a:p>
          <a:p>
            <a:pPr marL="171450" indent="-171450">
              <a:lnSpc>
                <a:spcPct val="250000"/>
              </a:lnSpc>
              <a:buFontTx/>
              <a:buChar char="-"/>
            </a:pP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Creativity </a:t>
            </a: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is enhanced by </a:t>
            </a: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walking</a:t>
            </a:r>
          </a:p>
          <a:p>
            <a:pPr marL="171450" indent="-171450">
              <a:lnSpc>
                <a:spcPct val="250000"/>
              </a:lnSpc>
              <a:buFontTx/>
              <a:buChar char="-"/>
            </a:pP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Proper sunshine, better than a pill.</a:t>
            </a:r>
          </a:p>
          <a:p>
            <a:pPr marL="171450" indent="-171450">
              <a:lnSpc>
                <a:spcPct val="250000"/>
              </a:lnSpc>
              <a:buFontTx/>
              <a:buChar char="-"/>
            </a:pP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Dementia </a:t>
            </a: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can be prevented.</a:t>
            </a:r>
            <a:endParaRPr lang="en-US" altLang="ko-KR" sz="1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서울한강 장체M" panose="02020603020101020101" pitchFamily="18" charset="-127"/>
              <a:ea typeface="서울한강 장체M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904148" y="1681582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rPr>
              <a:t>Walking Effect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서울한강 장체EB" panose="02020603020101020101" pitchFamily="18" charset="-127"/>
              <a:ea typeface="서울한강 장체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17874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76536" y="258522"/>
            <a:ext cx="7949399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-36512" y="411510"/>
            <a:ext cx="913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개발 동기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8918771" y="140817"/>
            <a:ext cx="45719" cy="27067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/>
          <p:cNvCxnSpPr/>
          <p:nvPr/>
        </p:nvCxnSpPr>
        <p:spPr>
          <a:xfrm>
            <a:off x="5569277" y="1689452"/>
            <a:ext cx="0" cy="2243047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타원 27"/>
          <p:cNvSpPr/>
          <p:nvPr/>
        </p:nvSpPr>
        <p:spPr>
          <a:xfrm>
            <a:off x="5893942" y="1779462"/>
            <a:ext cx="112019" cy="11201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812373" y="79934"/>
            <a:ext cx="16936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rPr>
              <a:t>2017 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rPr>
              <a:t>창의적 종합설계 경진대회</a:t>
            </a:r>
            <a:endParaRPr lang="ko-KR" altLang="en-US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서울한강 장체EB" panose="02020603020101020101" pitchFamily="18" charset="-127"/>
              <a:ea typeface="서울한강 장체EB" panose="02020603020101020101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845034" y="259090"/>
            <a:ext cx="1350705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8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25941" y="1609965"/>
            <a:ext cx="424847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   </a:t>
            </a:r>
          </a:p>
          <a:p>
            <a:pPr marL="171450" indent="-171450">
              <a:lnSpc>
                <a:spcPct val="200000"/>
              </a:lnSpc>
              <a:buFontTx/>
              <a:buChar char="-"/>
            </a:pP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direct cause of various respiratory </a:t>
            </a: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diseases</a:t>
            </a:r>
          </a:p>
          <a:p>
            <a:pPr marL="171450" indent="-171450">
              <a:lnSpc>
                <a:spcPct val="300000"/>
              </a:lnSpc>
              <a:buFontTx/>
              <a:buChar char="-"/>
            </a:pP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Causes of atopic dermatitis</a:t>
            </a:r>
            <a:endParaRPr lang="en-US" altLang="ko-KR" sz="1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서울한강 장체M" panose="02020603020101020101" pitchFamily="18" charset="-127"/>
              <a:ea typeface="서울한강 장체M" panose="02020603020101020101" pitchFamily="18" charset="-127"/>
            </a:endParaRPr>
          </a:p>
          <a:p>
            <a:pPr marL="171450" indent="-171450">
              <a:lnSpc>
                <a:spcPct val="250000"/>
              </a:lnSpc>
              <a:buFontTx/>
              <a:buChar char="-"/>
            </a:pP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Increased risk of underweight and </a:t>
            </a:r>
          </a:p>
          <a:p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    stillbirth </a:t>
            </a: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in newborns</a:t>
            </a:r>
          </a:p>
          <a:p>
            <a:pPr marL="171450" indent="-171450">
              <a:lnSpc>
                <a:spcPct val="250000"/>
              </a:lnSpc>
              <a:buFontTx/>
              <a:buChar char="-"/>
            </a:pP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Causes headaches.</a:t>
            </a:r>
            <a:endParaRPr lang="en-US" altLang="ko-KR" sz="1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서울한강 장체M" panose="02020603020101020101" pitchFamily="18" charset="-127"/>
              <a:ea typeface="서울한강 장체M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05960" y="1681582"/>
            <a:ext cx="2742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World's second worst air quality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서울한강 장체EB" panose="02020603020101020101" pitchFamily="18" charset="-127"/>
              <a:ea typeface="서울한강 장체EB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01654" y="4083918"/>
            <a:ext cx="2273604" cy="425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&lt;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Seoul fine dust situation &gt;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  <a:latin typeface="서울한강 장체M" panose="02020603020101020101" pitchFamily="18" charset="-127"/>
              <a:ea typeface="서울한강 장체M" panose="020206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326713"/>
            <a:ext cx="4453793" cy="274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71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76536" y="258522"/>
            <a:ext cx="7949399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-36512" y="411510"/>
            <a:ext cx="913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개발 동기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8918771" y="140817"/>
            <a:ext cx="45719" cy="27067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812373" y="79934"/>
            <a:ext cx="16936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rPr>
              <a:t>2017 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rPr>
              <a:t>창의적 종합설계 경진대회</a:t>
            </a:r>
            <a:endParaRPr lang="ko-KR" altLang="en-US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서울한강 장체EB" panose="02020603020101020101" pitchFamily="18" charset="-127"/>
              <a:ea typeface="서울한강 장체EB" panose="02020603020101020101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845034" y="259090"/>
            <a:ext cx="1350705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8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미세먼지 산책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11560" y="1907307"/>
            <a:ext cx="3022545" cy="1844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간접흡연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220072" y="1907307"/>
            <a:ext cx="3456386" cy="1908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6" descr="equal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8" descr="equal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208" b="87997" l="10000" r="9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9928" y="2139702"/>
            <a:ext cx="1675379" cy="1141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9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4037" b="87997" l="10000" r="9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9928" y="2290738"/>
            <a:ext cx="1675379" cy="1141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589691" y="3886054"/>
            <a:ext cx="3379386" cy="425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&lt; 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60 minutes walking in fine dust </a:t>
            </a:r>
            <a:r>
              <a:rPr lang="en-US" altLang="ko-KR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&gt;</a:t>
            </a:r>
            <a:endParaRPr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  <a:latin typeface="서울한강 장체M" panose="02020603020101020101" pitchFamily="18" charset="-127"/>
              <a:ea typeface="서울한강 장체M" panose="0202060302010102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45461" y="3886054"/>
            <a:ext cx="3205608" cy="425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&lt; 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Secondhand smoke 84 minutes&gt;</a:t>
            </a:r>
            <a:endParaRPr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  <a:latin typeface="서울한강 장체M" panose="02020603020101020101" pitchFamily="18" charset="-127"/>
              <a:ea typeface="서울한강 장체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61044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76536" y="258522"/>
            <a:ext cx="7949399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-36512" y="411510"/>
            <a:ext cx="913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개발 </a:t>
            </a:r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방법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918771" y="140817"/>
            <a:ext cx="45719" cy="27067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812373" y="79934"/>
            <a:ext cx="16936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rPr>
              <a:t>2017 </a:t>
            </a:r>
            <a:r>
              <a: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서울한강 장체EB" panose="02020603020101020101" pitchFamily="18" charset="-127"/>
                <a:ea typeface="서울한강 장체EB" panose="02020603020101020101" pitchFamily="18" charset="-127"/>
              </a:rPr>
              <a:t>창의적 종합설계 경진대회</a:t>
            </a:r>
            <a:endParaRPr lang="ko-KR" altLang="en-US" sz="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서울한강 장체EB" panose="02020603020101020101" pitchFamily="18" charset="-127"/>
              <a:ea typeface="서울한강 장체EB" panose="02020603020101020101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845034" y="259090"/>
            <a:ext cx="1350705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8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536" y="987574"/>
            <a:ext cx="6905863" cy="3219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2843808" y="4400496"/>
            <a:ext cx="3379386" cy="38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&lt;Mobile Urban Sensing Dataset</a:t>
            </a: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서울한강 장체M" panose="02020603020101020101" pitchFamily="18" charset="-127"/>
                <a:ea typeface="서울한강 장체M" panose="02020603020101020101" pitchFamily="18" charset="-127"/>
              </a:rPr>
              <a:t>&gt;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서울한강 장체M" panose="02020603020101020101" pitchFamily="18" charset="-127"/>
              <a:ea typeface="서울한강 장체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76609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3522135" y="1990009"/>
            <a:ext cx="2099732" cy="1163484"/>
            <a:chOff x="768658" y="2959328"/>
            <a:chExt cx="734532" cy="916987"/>
          </a:xfrm>
        </p:grpSpPr>
        <p:sp>
          <p:nvSpPr>
            <p:cNvPr id="9" name="직사각형 8"/>
            <p:cNvSpPr/>
            <p:nvPr/>
          </p:nvSpPr>
          <p:spPr>
            <a:xfrm>
              <a:off x="768658" y="3252179"/>
              <a:ext cx="734532" cy="624136"/>
            </a:xfrm>
            <a:prstGeom prst="rect">
              <a:avLst/>
            </a:prstGeom>
            <a:solidFill>
              <a:srgbClr val="E00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4000" dirty="0">
                  <a:solidFill>
                    <a:schemeClr val="bg2">
                      <a:lumMod val="25000"/>
                    </a:schemeClr>
                  </a:solidFill>
                  <a:latin typeface="서울한강 장체B" panose="02020603020101020101" pitchFamily="18" charset="-127"/>
                  <a:ea typeface="서울한강 장체B" panose="02020603020101020101" pitchFamily="18" charset="-127"/>
                </a:rPr>
                <a:t>END</a:t>
              </a:r>
              <a:endParaRPr lang="ko-KR" altLang="en-US" sz="4000" dirty="0">
                <a:solidFill>
                  <a:schemeClr val="bg2">
                    <a:lumMod val="25000"/>
                  </a:schemeClr>
                </a:solidFill>
                <a:latin typeface="서울한강 장체B" panose="02020603020101020101" pitchFamily="18" charset="-127"/>
                <a:ea typeface="서울한강 장체B" panose="02020603020101020101" pitchFamily="18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768658" y="2959328"/>
              <a:ext cx="734532" cy="251511"/>
            </a:xfrm>
            <a:prstGeom prst="rect">
              <a:avLst/>
            </a:prstGeom>
            <a:solidFill>
              <a:srgbClr val="FF6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dirty="0">
                  <a:solidFill>
                    <a:schemeClr val="bg1"/>
                  </a:solidFill>
                  <a:latin typeface="서울한강 장체B" panose="02020603020101020101" pitchFamily="18" charset="-127"/>
                  <a:ea typeface="서울한강 장체B" panose="02020603020101020101" pitchFamily="18" charset="-127"/>
                </a:rPr>
                <a:t>THANK YOU</a:t>
              </a:r>
              <a:endParaRPr lang="ko-KR" altLang="en-US" dirty="0">
                <a:solidFill>
                  <a:schemeClr val="bg1"/>
                </a:solidFill>
                <a:latin typeface="서울한강 장체B" panose="02020603020101020101" pitchFamily="18" charset="-127"/>
                <a:ea typeface="서울한강 장체B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48998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5506</TotalTime>
  <Words>369</Words>
  <Application>Microsoft Office PowerPoint</Application>
  <PresentationFormat>화면 슬라이드 쇼(16:9)</PresentationFormat>
  <Paragraphs>57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굴림</vt:lpstr>
      <vt:lpstr>Arial</vt:lpstr>
      <vt:lpstr>서울한강 장체M</vt:lpstr>
      <vt:lpstr>서울한강 장체B</vt:lpstr>
      <vt:lpstr>서울한강 장체EB</vt:lpstr>
      <vt:lpstr>맑은 고딕</vt:lpstr>
      <vt:lpstr>서울한강 장체BL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이예은</dc:creator>
  <cp:lastModifiedBy>Yun</cp:lastModifiedBy>
  <cp:revision>182</cp:revision>
  <dcterms:created xsi:type="dcterms:W3CDTF">2015-03-17T10:14:13Z</dcterms:created>
  <dcterms:modified xsi:type="dcterms:W3CDTF">2017-11-17T16:47:14Z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